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7" r:id="rId14"/>
    <p:sldId id="258" r:id="rId15"/>
    <p:sldId id="273" r:id="rId16"/>
    <p:sldId id="276" r:id="rId17"/>
    <p:sldId id="274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761"/>
    <a:srgbClr val="5497D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7" name="Gleichschenkliges Dreieck 6"/>
          <p:cNvSpPr/>
          <p:nvPr userDrawn="1"/>
        </p:nvSpPr>
        <p:spPr>
          <a:xfrm rot="2676595">
            <a:off x="4236056" y="-3225764"/>
            <a:ext cx="7363326" cy="1555905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8" name="Gleichschenkliges Dreieck 7"/>
          <p:cNvSpPr/>
          <p:nvPr userDrawn="1"/>
        </p:nvSpPr>
        <p:spPr>
          <a:xfrm rot="20375658">
            <a:off x="8275440" y="-1285045"/>
            <a:ext cx="2964323" cy="8940338"/>
          </a:xfrm>
          <a:prstGeom prst="triangle">
            <a:avLst>
              <a:gd name="adj" fmla="val 74355"/>
            </a:avLst>
          </a:prstGeom>
          <a:solidFill>
            <a:schemeClr val="accent6">
              <a:lumMod val="40000"/>
              <a:lumOff val="60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9" name="Gleichschenkliges Dreieck 8"/>
          <p:cNvSpPr/>
          <p:nvPr userDrawn="1"/>
        </p:nvSpPr>
        <p:spPr>
          <a:xfrm rot="12346535" flipV="1">
            <a:off x="7576819" y="-2821853"/>
            <a:ext cx="4055081" cy="14052293"/>
          </a:xfrm>
          <a:prstGeom prst="triangle">
            <a:avLst>
              <a:gd name="adj" fmla="val 67987"/>
            </a:avLst>
          </a:prstGeom>
          <a:solidFill>
            <a:schemeClr val="accent1">
              <a:lumMod val="40000"/>
              <a:lumOff val="6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56705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6131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5793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>
            <a:lvl1pPr algn="ctr">
              <a:defRPr sz="6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3581400" y="6359858"/>
            <a:ext cx="2594811" cy="3651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dirty="0"/>
          </a:p>
        </p:txBody>
      </p:sp>
      <p:sp>
        <p:nvSpPr>
          <p:cNvPr id="9" name="Datumsplatzhalter 3"/>
          <p:cNvSpPr txBox="1">
            <a:spLocks/>
          </p:cNvSpPr>
          <p:nvPr userDrawn="1"/>
        </p:nvSpPr>
        <p:spPr>
          <a:xfrm>
            <a:off x="6096000" y="6359858"/>
            <a:ext cx="27432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dirty="0"/>
          </a:p>
        </p:txBody>
      </p:sp>
      <p:sp>
        <p:nvSpPr>
          <p:cNvPr id="10" name="Datumsplatzhalter 3"/>
          <p:cNvSpPr txBox="1">
            <a:spLocks/>
          </p:cNvSpPr>
          <p:nvPr userDrawn="1"/>
        </p:nvSpPr>
        <p:spPr>
          <a:xfrm>
            <a:off x="838200" y="6359858"/>
            <a:ext cx="2743200" cy="3651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dirty="0"/>
          </a:p>
        </p:txBody>
      </p:sp>
      <p:sp>
        <p:nvSpPr>
          <p:cNvPr id="11" name="Datumsplatzhalter 3"/>
          <p:cNvSpPr txBox="1">
            <a:spLocks/>
          </p:cNvSpPr>
          <p:nvPr userDrawn="1"/>
        </p:nvSpPr>
        <p:spPr>
          <a:xfrm>
            <a:off x="8610600" y="6359858"/>
            <a:ext cx="2743200" cy="365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2212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9798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1610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6870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6195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5165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1117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711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0BEBD-8D16-445C-81D2-B9E053AC6A6E}" type="datetimeFigureOut">
              <a:rPr lang="de-AT" smtClean="0"/>
              <a:t>20.10.2016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E922F-ACCC-481B-A2F5-CD59800DC58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4050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utsche-grammatik.net/grammatik/aktiv-und-passiv/" TargetMode="External"/><Relationship Id="rId2" Type="http://schemas.openxmlformats.org/officeDocument/2006/relationships/hyperlink" Target="http://www.deutsche-grammatik.net/grammatik/wortarten/verb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noo.net/services/OnlineGrammar/Wort/Verb/Valenz/Trans-Intran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2926" y="1139687"/>
            <a:ext cx="10294961" cy="1351722"/>
          </a:xfrm>
        </p:spPr>
        <p:txBody>
          <a:bodyPr>
            <a:normAutofit/>
          </a:bodyPr>
          <a:lstStyle/>
          <a:p>
            <a:pPr algn="l"/>
            <a:r>
              <a:rPr lang="de-AT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Segoe UI Emoji" panose="020B0502040204020203" pitchFamily="34" charset="0"/>
              </a:rPr>
              <a:t>DAS VERB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5221" y="2491409"/>
            <a:ext cx="5534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Magdalena, Lorena, Lisney</a:t>
            </a:r>
          </a:p>
        </p:txBody>
      </p:sp>
    </p:spTree>
    <p:extLst>
      <p:ext uri="{BB962C8B-B14F-4D97-AF65-F5344CB8AC3E}">
        <p14:creationId xmlns:p14="http://schemas.microsoft.com/office/powerpoint/2010/main" val="269458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5400" dirty="0"/>
              <a:t>Trennbare &amp; untrennbare Verben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sz="1050" dirty="0"/>
          </a:p>
          <a:p>
            <a:pPr marL="0" indent="0">
              <a:buNone/>
            </a:pPr>
            <a:r>
              <a:rPr lang="de-AT" dirty="0"/>
              <a:t>beide besitzen Präfixe (=Vorsilben)</a:t>
            </a:r>
            <a:br>
              <a:rPr lang="de-AT" dirty="0"/>
            </a:br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trennbarer Verben: </a:t>
            </a:r>
            <a:r>
              <a:rPr lang="de-AT" dirty="0"/>
              <a:t>ab-, auf-, hin-, zurück-, usw.</a:t>
            </a:r>
          </a:p>
          <a:p>
            <a:endParaRPr lang="de-AT" dirty="0"/>
          </a:p>
          <a:p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nicht trennbare Verben: </a:t>
            </a:r>
            <a:r>
              <a:rPr lang="de-AT" dirty="0" err="1"/>
              <a:t>ent</a:t>
            </a:r>
            <a:r>
              <a:rPr lang="de-AT" dirty="0"/>
              <a:t>-, </a:t>
            </a:r>
            <a:r>
              <a:rPr lang="de-AT" dirty="0" err="1"/>
              <a:t>ge</a:t>
            </a:r>
            <a:r>
              <a:rPr lang="de-AT" dirty="0"/>
              <a:t>-, </a:t>
            </a:r>
            <a:r>
              <a:rPr lang="de-AT" dirty="0" err="1"/>
              <a:t>ver</a:t>
            </a:r>
            <a:r>
              <a:rPr lang="de-AT" dirty="0"/>
              <a:t>-, </a:t>
            </a:r>
            <a:r>
              <a:rPr lang="de-AT" dirty="0" err="1"/>
              <a:t>zer</a:t>
            </a:r>
            <a:r>
              <a:rPr lang="de-AT" dirty="0"/>
              <a:t>-, usw.</a:t>
            </a:r>
          </a:p>
        </p:txBody>
      </p:sp>
    </p:spTree>
    <p:extLst>
      <p:ext uri="{BB962C8B-B14F-4D97-AF65-F5344CB8AC3E}">
        <p14:creationId xmlns:p14="http://schemas.microsoft.com/office/powerpoint/2010/main" val="3052414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5400" dirty="0"/>
              <a:t>Intransitive &amp; transitive Verben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Transitive Verben: </a:t>
            </a:r>
          </a:p>
          <a:p>
            <a:pPr lvl="1"/>
            <a:r>
              <a:rPr lang="de-AT" dirty="0"/>
              <a:t>mit Akkusativobjekt</a:t>
            </a:r>
          </a:p>
          <a:p>
            <a:pPr lvl="1"/>
            <a:r>
              <a:rPr lang="de-AT" dirty="0"/>
              <a:t>Zustandspassiv &amp; Vorgangspassiv</a:t>
            </a:r>
            <a:br>
              <a:rPr lang="de-AT" dirty="0"/>
            </a:br>
            <a:endParaRPr lang="de-AT" dirty="0"/>
          </a:p>
          <a:p>
            <a:pPr marL="457200" lvl="1" indent="0">
              <a:buNone/>
            </a:pPr>
            <a:endParaRPr lang="de-AT" sz="1050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Intransitive Verben:</a:t>
            </a:r>
          </a:p>
          <a:p>
            <a:pPr lvl="1"/>
            <a:r>
              <a:rPr lang="de-AT" dirty="0"/>
              <a:t>ohne Akkusativobjekt</a:t>
            </a:r>
          </a:p>
          <a:p>
            <a:pPr lvl="1"/>
            <a:r>
              <a:rPr lang="de-AT" dirty="0"/>
              <a:t>können kein Zustandspassiv bilden </a:t>
            </a:r>
            <a:br>
              <a:rPr lang="de-AT" dirty="0"/>
            </a:br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75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Zeiten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73"/>
              </p:ext>
            </p:extLst>
          </p:nvPr>
        </p:nvGraphicFramePr>
        <p:xfrm>
          <a:off x="2026226" y="2117812"/>
          <a:ext cx="8139548" cy="33906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069774">
                  <a:extLst>
                    <a:ext uri="{9D8B030D-6E8A-4147-A177-3AD203B41FA5}">
                      <a16:colId xmlns="" xmlns:a16="http://schemas.microsoft.com/office/drawing/2014/main" val="378030195"/>
                    </a:ext>
                  </a:extLst>
                </a:gridCol>
                <a:gridCol w="4069774">
                  <a:extLst>
                    <a:ext uri="{9D8B030D-6E8A-4147-A177-3AD203B41FA5}">
                      <a16:colId xmlns="" xmlns:a16="http://schemas.microsoft.com/office/drawing/2014/main" val="1829120238"/>
                    </a:ext>
                  </a:extLst>
                </a:gridCol>
              </a:tblGrid>
              <a:tr h="5651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de-AT" sz="1600" dirty="0">
                          <a:effectLst/>
                        </a:rPr>
                        <a:t>Präsens = Gegenwart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ich gehe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0825787"/>
                  </a:ext>
                </a:extLst>
              </a:tr>
              <a:tr h="5651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AT" sz="1600" dirty="0">
                          <a:effectLst/>
                        </a:rPr>
                        <a:t>Präteritum = Mitvergangenheit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ich ging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4422563"/>
                  </a:ext>
                </a:extLst>
              </a:tr>
              <a:tr h="5651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AT" sz="1600" dirty="0">
                          <a:effectLst/>
                        </a:rPr>
                        <a:t>Perfekt = Vergangenheit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ich bin gegangen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2937571"/>
                  </a:ext>
                </a:extLst>
              </a:tr>
              <a:tr h="5651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AT" sz="1600" dirty="0">
                          <a:effectLst/>
                        </a:rPr>
                        <a:t>Plusquamperfekt = Vorvergangenheit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ich war gegangen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6334427"/>
                  </a:ext>
                </a:extLst>
              </a:tr>
              <a:tr h="5651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AT" sz="1600" dirty="0">
                          <a:effectLst/>
                        </a:rPr>
                        <a:t>Futur I = Zukunft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ich werde gehen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9448594"/>
                  </a:ext>
                </a:extLst>
              </a:tr>
              <a:tr h="5651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AT" sz="1600" dirty="0">
                          <a:effectLst/>
                        </a:rPr>
                        <a:t>Futur II = Vorzukunft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dirty="0">
                          <a:effectLst/>
                        </a:rPr>
                        <a:t>ich werde gegangen sein 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7821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03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Ablautpräsens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3600" dirty="0"/>
              <a:t>U</a:t>
            </a:r>
            <a:r>
              <a:rPr lang="de-DE" sz="3600" dirty="0" smtClean="0"/>
              <a:t>nregelmäßige Bildung des Präsens</a:t>
            </a:r>
          </a:p>
          <a:p>
            <a:pPr marL="0" indent="0">
              <a:buNone/>
            </a:pPr>
            <a:endParaRPr lang="de-DE" sz="3100" dirty="0" smtClean="0"/>
          </a:p>
          <a:p>
            <a:pPr marL="0" indent="0">
              <a:buNone/>
            </a:pPr>
            <a:r>
              <a:rPr lang="de-DE" sz="3600" dirty="0" smtClean="0"/>
              <a:t>Zum Beispiel: </a:t>
            </a:r>
          </a:p>
          <a:p>
            <a:endParaRPr lang="de-DE" sz="600" dirty="0" smtClean="0"/>
          </a:p>
          <a:p>
            <a:pPr lvl="1"/>
            <a:r>
              <a:rPr lang="de-DE" sz="3100" dirty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de-DE" sz="3100" dirty="0" smtClean="0"/>
              <a:t>wird zu </a:t>
            </a:r>
            <a:r>
              <a:rPr lang="de-DE" sz="3100" dirty="0" smtClean="0">
                <a:solidFill>
                  <a:schemeClr val="accent6">
                    <a:lumMod val="75000"/>
                  </a:schemeClr>
                </a:solidFill>
              </a:rPr>
              <a:t>ä</a:t>
            </a:r>
            <a:r>
              <a:rPr lang="de-DE" sz="3100" dirty="0"/>
              <a:t>:</a:t>
            </a:r>
            <a:r>
              <a:rPr lang="de-DE" sz="3100" dirty="0" smtClean="0"/>
              <a:t> </a:t>
            </a:r>
          </a:p>
          <a:p>
            <a:pPr lvl="2"/>
            <a:r>
              <a:rPr lang="de-DE" sz="3100" dirty="0" smtClean="0"/>
              <a:t>f</a:t>
            </a:r>
            <a:r>
              <a:rPr lang="de-DE" sz="31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de-DE" sz="3100" dirty="0" smtClean="0"/>
              <a:t>hren – f</a:t>
            </a:r>
            <a:r>
              <a:rPr lang="de-DE" sz="3100" dirty="0">
                <a:solidFill>
                  <a:schemeClr val="accent6">
                    <a:lumMod val="75000"/>
                  </a:schemeClr>
                </a:solidFill>
              </a:rPr>
              <a:t>ä</a:t>
            </a:r>
            <a:r>
              <a:rPr lang="de-DE" sz="3100" dirty="0" smtClean="0"/>
              <a:t>hrst – f</a:t>
            </a:r>
            <a:r>
              <a:rPr lang="de-DE" sz="3100" dirty="0">
                <a:solidFill>
                  <a:schemeClr val="accent6">
                    <a:lumMod val="75000"/>
                  </a:schemeClr>
                </a:solidFill>
              </a:rPr>
              <a:t>ä</a:t>
            </a:r>
            <a:r>
              <a:rPr lang="de-DE" sz="3100" dirty="0" smtClean="0"/>
              <a:t>hrt  </a:t>
            </a:r>
          </a:p>
          <a:p>
            <a:pPr lvl="1"/>
            <a:endParaRPr lang="de-DE" sz="2600" dirty="0"/>
          </a:p>
          <a:p>
            <a:pPr lvl="1"/>
            <a:r>
              <a:rPr lang="de-DE" sz="3100" dirty="0" err="1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de-DE" sz="3100" dirty="0" smtClean="0"/>
              <a:t> </a:t>
            </a:r>
            <a:r>
              <a:rPr lang="de-DE" sz="3100" dirty="0"/>
              <a:t>wird zu </a:t>
            </a:r>
            <a:r>
              <a:rPr lang="de-DE" sz="31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de-DE" sz="3100" dirty="0" smtClean="0"/>
              <a:t>:</a:t>
            </a:r>
          </a:p>
          <a:p>
            <a:pPr lvl="2"/>
            <a:r>
              <a:rPr lang="de-DE" sz="3100" dirty="0" smtClean="0"/>
              <a:t> </a:t>
            </a:r>
            <a:r>
              <a:rPr lang="de-DE" sz="3100" dirty="0"/>
              <a:t>h</a:t>
            </a:r>
            <a:r>
              <a:rPr lang="de-DE" sz="3100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de-DE" sz="3100" dirty="0"/>
              <a:t>lfen – h</a:t>
            </a:r>
            <a:r>
              <a:rPr lang="de-DE" sz="31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de-DE" sz="3100" dirty="0"/>
              <a:t>lfst – h</a:t>
            </a:r>
            <a:r>
              <a:rPr lang="de-DE" sz="31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de-DE" sz="3100" dirty="0"/>
              <a:t>lft</a:t>
            </a:r>
            <a:r>
              <a:rPr lang="de-DE" sz="3100" dirty="0" smtClean="0"/>
              <a:t> </a:t>
            </a:r>
          </a:p>
          <a:p>
            <a:pPr lvl="1"/>
            <a:endParaRPr lang="de-DE" sz="2600" dirty="0" smtClean="0"/>
          </a:p>
          <a:p>
            <a:pPr lvl="1"/>
            <a:r>
              <a:rPr lang="de-DE" sz="3100" dirty="0" err="1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de-DE" sz="3100" dirty="0" smtClean="0"/>
              <a:t> </a:t>
            </a:r>
            <a:r>
              <a:rPr lang="de-DE" sz="3100" dirty="0"/>
              <a:t>wird zu </a:t>
            </a:r>
            <a:r>
              <a:rPr lang="de-DE" sz="3100" dirty="0" err="1">
                <a:solidFill>
                  <a:schemeClr val="accent6">
                    <a:lumMod val="75000"/>
                  </a:schemeClr>
                </a:solidFill>
              </a:rPr>
              <a:t>ie</a:t>
            </a:r>
            <a:r>
              <a:rPr lang="de-DE" sz="3100" dirty="0"/>
              <a:t>:</a:t>
            </a:r>
            <a:r>
              <a:rPr lang="de-DE" sz="3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de-DE" sz="3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de-DE" sz="3100" dirty="0" smtClean="0"/>
              <a:t>s</a:t>
            </a:r>
            <a:r>
              <a:rPr lang="de-DE" sz="31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de-DE" sz="3100" dirty="0" smtClean="0"/>
              <a:t>hen </a:t>
            </a:r>
            <a:r>
              <a:rPr lang="de-DE" sz="3100" dirty="0"/>
              <a:t>– s</a:t>
            </a:r>
            <a:r>
              <a:rPr lang="de-DE" sz="3100" dirty="0">
                <a:solidFill>
                  <a:schemeClr val="accent6">
                    <a:lumMod val="75000"/>
                  </a:schemeClr>
                </a:solidFill>
              </a:rPr>
              <a:t>ie</a:t>
            </a:r>
            <a:r>
              <a:rPr lang="de-DE" sz="3100" dirty="0"/>
              <a:t>hst – s</a:t>
            </a:r>
            <a:r>
              <a:rPr lang="de-DE" sz="3100" dirty="0">
                <a:solidFill>
                  <a:schemeClr val="accent6">
                    <a:lumMod val="75000"/>
                  </a:schemeClr>
                </a:solidFill>
              </a:rPr>
              <a:t>ie</a:t>
            </a:r>
            <a:r>
              <a:rPr lang="de-DE" sz="3100" dirty="0"/>
              <a:t>ht </a:t>
            </a:r>
          </a:p>
          <a:p>
            <a:pPr lvl="1"/>
            <a:endParaRPr lang="de-DE" sz="2800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46584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dirty="0"/>
              <a:t>Verbstellung</a:t>
            </a:r>
            <a:endParaRPr lang="de-AT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sz="1050" dirty="0"/>
          </a:p>
          <a:p>
            <a:pPr marL="0" indent="0">
              <a:buNone/>
            </a:pPr>
            <a:r>
              <a:rPr lang="de-AT" dirty="0"/>
              <a:t>Es gibt drei verschiedene Hauptsatztypen: 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Aussagesatz: </a:t>
            </a:r>
            <a:r>
              <a:rPr lang="de-AT" dirty="0"/>
              <a:t>V2-Position</a:t>
            </a:r>
            <a:br>
              <a:rPr lang="de-AT" dirty="0"/>
            </a:br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Fragesatz: </a:t>
            </a:r>
            <a:r>
              <a:rPr lang="de-AT" dirty="0"/>
              <a:t>V1/V2-Position</a:t>
            </a:r>
            <a:br>
              <a:rPr lang="de-AT" dirty="0"/>
            </a:br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Befehlssatz: </a:t>
            </a:r>
            <a:r>
              <a:rPr lang="de-AT" dirty="0"/>
              <a:t>V1-Position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81910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Verbstellung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sz="1050" dirty="0"/>
          </a:p>
          <a:p>
            <a:pPr marL="0" indent="0">
              <a:buNone/>
            </a:pPr>
            <a:r>
              <a:rPr lang="de-AT" dirty="0"/>
              <a:t>Es gibt zwei verschiedene Nebensätze:</a:t>
            </a:r>
          </a:p>
          <a:p>
            <a:pPr marL="0" indent="0">
              <a:buNone/>
            </a:pPr>
            <a:endParaRPr lang="de-AT" sz="2400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Mit Einleitungswort: </a:t>
            </a:r>
            <a:r>
              <a:rPr lang="de-AT" dirty="0"/>
              <a:t>V-Endposition 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Ohne Einleitungswort: </a:t>
            </a:r>
            <a:r>
              <a:rPr lang="de-AT" dirty="0"/>
              <a:t>V2-Position</a:t>
            </a:r>
          </a:p>
        </p:txBody>
      </p:sp>
    </p:spTree>
    <p:extLst>
      <p:ext uri="{BB962C8B-B14F-4D97-AF65-F5344CB8AC3E}">
        <p14:creationId xmlns:p14="http://schemas.microsoft.com/office/powerpoint/2010/main" val="3848151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Zusammenfassung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AT" sz="1400" dirty="0" smtClean="0"/>
          </a:p>
          <a:p>
            <a:pPr marL="0" indent="0">
              <a:buNone/>
            </a:pPr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Das Verb ist: </a:t>
            </a:r>
          </a:p>
          <a:p>
            <a:pPr marL="0" indent="0">
              <a:buNone/>
            </a:pPr>
            <a:endParaRPr lang="de-AT" sz="1100" dirty="0" smtClean="0"/>
          </a:p>
          <a:p>
            <a:pPr lvl="1"/>
            <a:r>
              <a:rPr lang="de-AT" sz="2800" dirty="0" smtClean="0"/>
              <a:t>Wortart</a:t>
            </a:r>
          </a:p>
          <a:p>
            <a:pPr lvl="1"/>
            <a:endParaRPr lang="de-AT" sz="2000" dirty="0" smtClean="0"/>
          </a:p>
          <a:p>
            <a:pPr lvl="1"/>
            <a:r>
              <a:rPr lang="de-AT" sz="2800" dirty="0" smtClean="0"/>
              <a:t>Zentraler Bestandteil eines Satzes</a:t>
            </a:r>
          </a:p>
          <a:p>
            <a:pPr lvl="1"/>
            <a:endParaRPr lang="de-AT" sz="2000" dirty="0" smtClean="0"/>
          </a:p>
          <a:p>
            <a:pPr lvl="1"/>
            <a:r>
              <a:rPr lang="de-AT" sz="2800" dirty="0" smtClean="0"/>
              <a:t>Flexion – Konjugation</a:t>
            </a:r>
          </a:p>
          <a:p>
            <a:pPr lvl="1"/>
            <a:endParaRPr lang="de-AT" sz="2000" dirty="0" smtClean="0"/>
          </a:p>
          <a:p>
            <a:pPr lvl="1"/>
            <a:r>
              <a:rPr lang="de-AT" sz="2800" dirty="0" smtClean="0"/>
              <a:t>Verschiedene Verbarten</a:t>
            </a:r>
          </a:p>
          <a:p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28363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Quellen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de-AT" sz="1200" dirty="0"/>
          </a:p>
          <a:p>
            <a:pPr marL="0" indent="0">
              <a:buNone/>
            </a:pPr>
            <a:r>
              <a:rPr lang="de-AT" sz="1400" dirty="0" err="1"/>
              <a:t>Pospiech</a:t>
            </a:r>
            <a:r>
              <a:rPr lang="de-AT" sz="1400" dirty="0"/>
              <a:t>, U. : Grundkurs Sprachwissenschaft. Syntax: Strukturen in Sätzen. München: Wilhelm Fink Verlag, 2005. S. </a:t>
            </a:r>
            <a:r>
              <a:rPr lang="de-AT" sz="1400" smtClean="0"/>
              <a:t>128-131.</a:t>
            </a:r>
            <a:endParaRPr lang="de-AT" sz="1400" dirty="0"/>
          </a:p>
          <a:p>
            <a:pPr marL="0" indent="0">
              <a:buNone/>
            </a:pPr>
            <a:r>
              <a:rPr lang="de-AT" sz="1400" dirty="0" err="1"/>
              <a:t>Kallulli</a:t>
            </a:r>
            <a:r>
              <a:rPr lang="de-AT" sz="1400" dirty="0"/>
              <a:t>, </a:t>
            </a:r>
            <a:r>
              <a:rPr lang="de-AT" sz="1400" dirty="0" err="1"/>
              <a:t>Dalina</a:t>
            </a:r>
            <a:r>
              <a:rPr lang="de-AT" sz="1400" dirty="0"/>
              <a:t>.: PowerPoint – Präsentation. Proseminar Grundlagen der Allgemeinen Sprachwissenschaft B. Wien: Universität Wien. Sommersemester 2016. Folien von 12. und 19. April. </a:t>
            </a:r>
          </a:p>
          <a:p>
            <a:pPr marL="0" indent="0">
              <a:buNone/>
            </a:pPr>
            <a:r>
              <a:rPr lang="de-AT" sz="1400" dirty="0">
                <a:hlinkClick r:id="rId2"/>
              </a:rPr>
              <a:t>http://www.deutsche-grammatik.net/grammatik/wortarten/verb/</a:t>
            </a:r>
            <a:r>
              <a:rPr lang="de-AT" sz="1400" dirty="0"/>
              <a:t> am 12.10.2016 um 23:21 Uhr.</a:t>
            </a:r>
          </a:p>
          <a:p>
            <a:pPr marL="0" indent="0">
              <a:buNone/>
            </a:pPr>
            <a:r>
              <a:rPr lang="de-DE" sz="1400" u="sng" dirty="0">
                <a:hlinkClick r:id="rId3"/>
              </a:rPr>
              <a:t>http://www.deutsche-grammatik.net/grammatik/aktiv-und-passiv/</a:t>
            </a:r>
            <a:r>
              <a:rPr lang="de-DE" sz="1400" dirty="0"/>
              <a:t> am 14.10.2016 um 17: 10 Uhr.</a:t>
            </a:r>
          </a:p>
          <a:p>
            <a:pPr marL="0" indent="0">
              <a:buNone/>
            </a:pPr>
            <a:r>
              <a:rPr lang="de-DE" sz="1400" u="sng" dirty="0">
                <a:hlinkClick r:id="rId4"/>
              </a:rPr>
              <a:t>http://www.canoo.net/services/OnlineGrammar/Wort/Verb/Valenz/Trans-Intrans.html</a:t>
            </a:r>
            <a:r>
              <a:rPr lang="de-DE" sz="1400" u="sng" dirty="0"/>
              <a:t>  </a:t>
            </a:r>
            <a:r>
              <a:rPr lang="de-DE" sz="1400" dirty="0"/>
              <a:t>am 14.10.2016 um 17:24 Uhr.</a:t>
            </a:r>
          </a:p>
          <a:p>
            <a:pPr marL="0" indent="0">
              <a:buNone/>
            </a:pPr>
            <a:endParaRPr lang="de-AT" sz="1400" dirty="0"/>
          </a:p>
          <a:p>
            <a:pPr marL="0" indent="0">
              <a:buNone/>
            </a:pPr>
            <a:endParaRPr lang="de-AT" sz="1400" dirty="0"/>
          </a:p>
          <a:p>
            <a:pPr marL="0" indent="0">
              <a:buNone/>
            </a:pP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398354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13.deviantart.net/bbfa/i/2013/204/0/a/mark_twain_by_daddyo4-d6evc6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793" y="725295"/>
            <a:ext cx="4243207" cy="613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71958" y="1534332"/>
            <a:ext cx="80516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„Wenn doch die Deutschen das Verb so weit nach vorne zögen, „</a:t>
            </a:r>
            <a:r>
              <a:rPr lang="de-AT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de-AT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de-AT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de-AT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de-AT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AT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telescope</a:t>
            </a:r>
            <a:r>
              <a:rPr lang="de-AT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</a:t>
            </a:r>
            <a:r>
              <a:rPr lang="de-AT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de-AT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!“ (Mark Twain)</a:t>
            </a:r>
          </a:p>
        </p:txBody>
      </p:sp>
    </p:spTree>
    <p:extLst>
      <p:ext uri="{BB962C8B-B14F-4D97-AF65-F5344CB8AC3E}">
        <p14:creationId xmlns:p14="http://schemas.microsoft.com/office/powerpoint/2010/main" val="151489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Allgemeines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1050" dirty="0"/>
          </a:p>
          <a:p>
            <a:r>
              <a:rPr lang="de-AT" dirty="0"/>
              <a:t>auch Zeit-, Tun- oder Tätigkeitswort</a:t>
            </a:r>
          </a:p>
          <a:p>
            <a:endParaRPr lang="de-AT" dirty="0"/>
          </a:p>
          <a:p>
            <a:r>
              <a:rPr lang="de-AT" dirty="0"/>
              <a:t>drückt eine Tätigkeit, einen Vorgang oder einen Zustand aus </a:t>
            </a:r>
          </a:p>
          <a:p>
            <a:endParaRPr lang="de-AT" dirty="0"/>
          </a:p>
          <a:p>
            <a:r>
              <a:rPr lang="de-AT" dirty="0"/>
              <a:t>gehört zu der Klasse der flektierbaren Wörter</a:t>
            </a:r>
          </a:p>
          <a:p>
            <a:endParaRPr lang="de-AT" dirty="0"/>
          </a:p>
          <a:p>
            <a:r>
              <a:rPr lang="de-AT" dirty="0"/>
              <a:t>die Flexion des Verbes nennt man Konjugation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0889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Allgemeines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sz="105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Person:</a:t>
            </a:r>
            <a:r>
              <a:rPr lang="de-AT" dirty="0"/>
              <a:t> ich, du, er, sie, es, wir, ihr, sie </a:t>
            </a:r>
            <a:br>
              <a:rPr lang="de-AT" dirty="0"/>
            </a:br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Numerus:           </a:t>
            </a:r>
            <a:r>
              <a:rPr lang="de-AT" dirty="0"/>
              <a:t>EZ	           MZ</a:t>
            </a:r>
            <a:br>
              <a:rPr lang="de-AT" dirty="0"/>
            </a:br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Tempus: </a:t>
            </a:r>
            <a:r>
              <a:rPr lang="de-AT" dirty="0"/>
              <a:t>Vergangenheit, Zukunft</a:t>
            </a:r>
            <a:r>
              <a:rPr lang="de-AT"/>
              <a:t>, </a:t>
            </a:r>
            <a:r>
              <a:rPr lang="de-AT" smtClean="0"/>
              <a:t>Gegenwart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Modus: </a:t>
            </a:r>
            <a:r>
              <a:rPr lang="de-AT" dirty="0"/>
              <a:t>Indikativ, Imperativ, Konjunktiv</a:t>
            </a:r>
            <a:br>
              <a:rPr lang="de-AT" dirty="0"/>
            </a:br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Genus </a:t>
            </a:r>
            <a:r>
              <a:rPr lang="de-AT" b="1" dirty="0" err="1">
                <a:solidFill>
                  <a:schemeClr val="accent6">
                    <a:lumMod val="75000"/>
                  </a:schemeClr>
                </a:solidFill>
              </a:rPr>
              <a:t>verbi</a:t>
            </a:r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de-AT" dirty="0"/>
              <a:t>aktiv/ passiv</a:t>
            </a:r>
          </a:p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1" t="-2099" b="1"/>
          <a:stretch/>
        </p:blipFill>
        <p:spPr>
          <a:xfrm rot="5400000">
            <a:off x="3346285" y="1622695"/>
            <a:ext cx="490105" cy="230587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1" t="-2099" b="1"/>
          <a:stretch/>
        </p:blipFill>
        <p:spPr>
          <a:xfrm rot="5400000">
            <a:off x="5425349" y="2101561"/>
            <a:ext cx="490105" cy="134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6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Arten von Verben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AT" sz="1050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Modalverben: </a:t>
            </a:r>
            <a:r>
              <a:rPr lang="de-AT" dirty="0"/>
              <a:t>können, sollen, müssen, dürfen, mögen, wollen</a:t>
            </a:r>
          </a:p>
          <a:p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Hilfsverben: </a:t>
            </a:r>
            <a:r>
              <a:rPr lang="de-AT" dirty="0"/>
              <a:t>haben, werden, sein</a:t>
            </a:r>
          </a:p>
          <a:p>
            <a:endParaRPr lang="de-AT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Vollverben: </a:t>
            </a:r>
            <a:r>
              <a:rPr lang="de-AT" dirty="0"/>
              <a:t>lachen, lieben, singen, tanzen, essen, usw.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4308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Finite &amp; infinite Verbformen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AT" sz="1050" dirty="0"/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finit:</a:t>
            </a:r>
            <a:r>
              <a:rPr lang="de-AT" dirty="0"/>
              <a:t> an Subjekt angepasst</a:t>
            </a:r>
          </a:p>
          <a:p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infinit:</a:t>
            </a:r>
            <a:r>
              <a:rPr lang="de-AT" dirty="0"/>
              <a:t> nicht an Subjekt angepasst</a:t>
            </a:r>
          </a:p>
          <a:p>
            <a:endParaRPr lang="de-AT" dirty="0"/>
          </a:p>
          <a:p>
            <a:pPr marL="0" indent="0">
              <a:buNone/>
              <a:tabLst>
                <a:tab pos="720725" algn="l"/>
              </a:tabLst>
            </a:pPr>
            <a:r>
              <a:rPr lang="de-AT" dirty="0"/>
              <a:t>  3 </a:t>
            </a:r>
            <a:r>
              <a:rPr lang="de-AT" i="1" dirty="0"/>
              <a:t>infinite</a:t>
            </a:r>
            <a:r>
              <a:rPr lang="de-AT" dirty="0"/>
              <a:t> Verbformen:</a:t>
            </a:r>
            <a:br>
              <a:rPr lang="de-AT" dirty="0"/>
            </a:br>
            <a:endParaRPr lang="de-AT" sz="1050" dirty="0"/>
          </a:p>
          <a:p>
            <a:pPr lvl="1"/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Infinitiv:</a:t>
            </a:r>
            <a:r>
              <a:rPr lang="de-AT" dirty="0"/>
              <a:t> gehen, schwimmen, tanzen</a:t>
            </a:r>
            <a:br>
              <a:rPr lang="de-AT" dirty="0"/>
            </a:br>
            <a:endParaRPr lang="de-AT" sz="1100" dirty="0"/>
          </a:p>
          <a:p>
            <a:pPr lvl="1"/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Partizip Präsens: </a:t>
            </a:r>
            <a:r>
              <a:rPr lang="de-AT" dirty="0"/>
              <a:t>gehend, lernend, singend</a:t>
            </a:r>
            <a:br>
              <a:rPr lang="de-AT" dirty="0"/>
            </a:br>
            <a:endParaRPr lang="de-AT" sz="1100" dirty="0"/>
          </a:p>
          <a:p>
            <a:pPr lvl="1"/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Partizip Perfekt: </a:t>
            </a:r>
            <a:r>
              <a:rPr lang="de-AT" dirty="0"/>
              <a:t>gegangen, gekommen, gekocht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8808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dirty="0"/>
              <a:t>Schwache Verben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sz="1050" dirty="0"/>
          </a:p>
          <a:p>
            <a:pPr marL="0" indent="0">
              <a:buNone/>
            </a:pPr>
            <a:r>
              <a:rPr lang="de-AT" dirty="0"/>
              <a:t>sind regelmäßig:</a:t>
            </a:r>
          </a:p>
          <a:p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889899"/>
              </p:ext>
            </p:extLst>
          </p:nvPr>
        </p:nvGraphicFramePr>
        <p:xfrm>
          <a:off x="2753590" y="2984786"/>
          <a:ext cx="6684819" cy="272891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28273">
                  <a:extLst>
                    <a:ext uri="{9D8B030D-6E8A-4147-A177-3AD203B41FA5}">
                      <a16:colId xmlns="" xmlns:a16="http://schemas.microsoft.com/office/drawing/2014/main" val="1923458062"/>
                    </a:ext>
                  </a:extLst>
                </a:gridCol>
                <a:gridCol w="2228273">
                  <a:extLst>
                    <a:ext uri="{9D8B030D-6E8A-4147-A177-3AD203B41FA5}">
                      <a16:colId xmlns="" xmlns:a16="http://schemas.microsoft.com/office/drawing/2014/main" val="231274720"/>
                    </a:ext>
                  </a:extLst>
                </a:gridCol>
                <a:gridCol w="2228273">
                  <a:extLst>
                    <a:ext uri="{9D8B030D-6E8A-4147-A177-3AD203B41FA5}">
                      <a16:colId xmlns="" xmlns:a16="http://schemas.microsoft.com/office/drawing/2014/main" val="632668768"/>
                    </a:ext>
                  </a:extLst>
                </a:gridCol>
              </a:tblGrid>
              <a:tr h="90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effectLst/>
                        </a:rPr>
                        <a:t>Infinitiv </a:t>
                      </a:r>
                      <a:endParaRPr lang="de-AT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effectLst/>
                        </a:rPr>
                        <a:t>Präteritum</a:t>
                      </a:r>
                      <a:endParaRPr lang="de-AT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effectLst/>
                        </a:rPr>
                        <a:t>Partizip Perfekt</a:t>
                      </a:r>
                      <a:endParaRPr lang="de-AT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248916"/>
                  </a:ext>
                </a:extLst>
              </a:tr>
              <a:tr h="90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lern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lern</a:t>
                      </a:r>
                      <a:r>
                        <a:rPr lang="de-AT" sz="1600" b="0" dirty="0">
                          <a:effectLst/>
                        </a:rPr>
                        <a:t>te</a:t>
                      </a:r>
                      <a:endParaRPr lang="de-AT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0" dirty="0">
                          <a:effectLst/>
                        </a:rPr>
                        <a:t>ge</a:t>
                      </a: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lern</a:t>
                      </a:r>
                      <a:r>
                        <a:rPr lang="de-AT" sz="1600" b="0" dirty="0">
                          <a:effectLst/>
                        </a:rPr>
                        <a:t>t</a:t>
                      </a:r>
                      <a:endParaRPr lang="de-AT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62748333"/>
                  </a:ext>
                </a:extLst>
              </a:tr>
              <a:tr h="90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bad</a:t>
                      </a:r>
                      <a:r>
                        <a:rPr lang="de-AT" sz="1600" b="0" dirty="0">
                          <a:effectLst/>
                        </a:rPr>
                        <a:t>ete</a:t>
                      </a:r>
                      <a:endParaRPr lang="de-AT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0" dirty="0">
                          <a:effectLst/>
                        </a:rPr>
                        <a:t>ge</a:t>
                      </a: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bad</a:t>
                      </a:r>
                      <a:r>
                        <a:rPr lang="de-AT" sz="1600" b="0" dirty="0">
                          <a:effectLst/>
                        </a:rPr>
                        <a:t>et</a:t>
                      </a:r>
                      <a:endParaRPr lang="de-AT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312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42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dirty="0"/>
              <a:t>Starke Verben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sz="1050" dirty="0"/>
          </a:p>
          <a:p>
            <a:pPr marL="0" indent="0">
              <a:buNone/>
            </a:pPr>
            <a:r>
              <a:rPr lang="de-AT" dirty="0"/>
              <a:t>sind unregelmäßig:</a:t>
            </a:r>
          </a:p>
          <a:p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43124"/>
              </p:ext>
            </p:extLst>
          </p:nvPr>
        </p:nvGraphicFramePr>
        <p:xfrm>
          <a:off x="2753590" y="2984786"/>
          <a:ext cx="6684819" cy="2728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8273">
                  <a:extLst>
                    <a:ext uri="{9D8B030D-6E8A-4147-A177-3AD203B41FA5}">
                      <a16:colId xmlns="" xmlns:a16="http://schemas.microsoft.com/office/drawing/2014/main" val="1286764157"/>
                    </a:ext>
                  </a:extLst>
                </a:gridCol>
                <a:gridCol w="2228273">
                  <a:extLst>
                    <a:ext uri="{9D8B030D-6E8A-4147-A177-3AD203B41FA5}">
                      <a16:colId xmlns="" xmlns:a16="http://schemas.microsoft.com/office/drawing/2014/main" val="2967223608"/>
                    </a:ext>
                  </a:extLst>
                </a:gridCol>
                <a:gridCol w="2228273">
                  <a:extLst>
                    <a:ext uri="{9D8B030D-6E8A-4147-A177-3AD203B41FA5}">
                      <a16:colId xmlns="" xmlns:a16="http://schemas.microsoft.com/office/drawing/2014/main" val="1542845087"/>
                    </a:ext>
                  </a:extLst>
                </a:gridCol>
              </a:tblGrid>
              <a:tr h="90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u="none" dirty="0">
                          <a:effectLst/>
                        </a:rPr>
                        <a:t>Infinitiv </a:t>
                      </a:r>
                      <a:endParaRPr lang="de-AT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u="none" dirty="0">
                          <a:effectLst/>
                        </a:rPr>
                        <a:t>Präteritum</a:t>
                      </a:r>
                      <a:endParaRPr lang="de-AT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u="none" dirty="0">
                          <a:effectLst/>
                        </a:rPr>
                        <a:t>Partizip Perfekt</a:t>
                      </a:r>
                      <a:endParaRPr lang="de-AT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0713379"/>
                  </a:ext>
                </a:extLst>
              </a:tr>
              <a:tr h="90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sing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sang</a:t>
                      </a:r>
                      <a:endParaRPr lang="de-AT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0" dirty="0">
                          <a:effectLst/>
                        </a:rPr>
                        <a:t>ge</a:t>
                      </a: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sung</a:t>
                      </a:r>
                      <a:r>
                        <a:rPr lang="de-AT" sz="1600" b="0" dirty="0">
                          <a:effectLst/>
                        </a:rPr>
                        <a:t>en</a:t>
                      </a:r>
                      <a:endParaRPr lang="de-AT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4560554"/>
                  </a:ext>
                </a:extLst>
              </a:tr>
              <a:tr h="90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sprech</a:t>
                      </a:r>
                      <a:r>
                        <a:rPr lang="de-AT" sz="1600" b="0" dirty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endParaRPr lang="de-AT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sprach</a:t>
                      </a:r>
                      <a:endParaRPr lang="de-AT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0" dirty="0">
                          <a:effectLst/>
                        </a:rPr>
                        <a:t>ge</a:t>
                      </a:r>
                      <a:r>
                        <a:rPr lang="de-AT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sproch</a:t>
                      </a:r>
                      <a:r>
                        <a:rPr lang="de-AT" sz="1600" b="0" dirty="0">
                          <a:effectLst/>
                        </a:rPr>
                        <a:t>en</a:t>
                      </a:r>
                      <a:endParaRPr lang="de-AT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1483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24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5400" dirty="0"/>
              <a:t>Gemischte Verben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sz="1050" dirty="0"/>
          </a:p>
          <a:p>
            <a:pPr marL="0" indent="0">
              <a:buNone/>
            </a:pPr>
            <a:r>
              <a:rPr lang="de-AT" dirty="0"/>
              <a:t>sind unregelmäßig:</a:t>
            </a:r>
          </a:p>
          <a:p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50651"/>
              </p:ext>
            </p:extLst>
          </p:nvPr>
        </p:nvGraphicFramePr>
        <p:xfrm>
          <a:off x="2753590" y="2984786"/>
          <a:ext cx="6684819" cy="2728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8273">
                  <a:extLst>
                    <a:ext uri="{9D8B030D-6E8A-4147-A177-3AD203B41FA5}">
                      <a16:colId xmlns="" xmlns:a16="http://schemas.microsoft.com/office/drawing/2014/main" val="2302711071"/>
                    </a:ext>
                  </a:extLst>
                </a:gridCol>
                <a:gridCol w="2228273">
                  <a:extLst>
                    <a:ext uri="{9D8B030D-6E8A-4147-A177-3AD203B41FA5}">
                      <a16:colId xmlns="" xmlns:a16="http://schemas.microsoft.com/office/drawing/2014/main" val="2623432834"/>
                    </a:ext>
                  </a:extLst>
                </a:gridCol>
                <a:gridCol w="2228273">
                  <a:extLst>
                    <a:ext uri="{9D8B030D-6E8A-4147-A177-3AD203B41FA5}">
                      <a16:colId xmlns="" xmlns:a16="http://schemas.microsoft.com/office/drawing/2014/main" val="4002838719"/>
                    </a:ext>
                  </a:extLst>
                </a:gridCol>
              </a:tblGrid>
              <a:tr h="90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u="none" dirty="0">
                          <a:effectLst/>
                        </a:rPr>
                        <a:t>Infinitiv </a:t>
                      </a:r>
                      <a:endParaRPr lang="de-AT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u="none" dirty="0">
                          <a:effectLst/>
                        </a:rPr>
                        <a:t>Präteritum</a:t>
                      </a:r>
                      <a:endParaRPr lang="de-AT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u="none" dirty="0">
                          <a:effectLst/>
                        </a:rPr>
                        <a:t>Partizip Perfekt</a:t>
                      </a:r>
                      <a:endParaRPr lang="de-AT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3B76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1223462"/>
                  </a:ext>
                </a:extLst>
              </a:tr>
              <a:tr h="90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denk</a:t>
                      </a:r>
                      <a:r>
                        <a:rPr lang="de-AT" sz="1600" b="0" u="none" dirty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dach</a:t>
                      </a:r>
                      <a:r>
                        <a:rPr lang="de-AT" sz="1600" b="0" u="none" dirty="0">
                          <a:effectLst/>
                        </a:rPr>
                        <a:t>te</a:t>
                      </a:r>
                      <a:endParaRPr lang="de-AT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0" u="none" dirty="0">
                          <a:effectLst/>
                        </a:rPr>
                        <a:t>ge</a:t>
                      </a:r>
                      <a:r>
                        <a:rPr lang="de-AT" sz="1600" b="1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dach</a:t>
                      </a:r>
                      <a:r>
                        <a:rPr lang="de-AT" sz="1600" b="0" u="none" dirty="0">
                          <a:effectLst/>
                        </a:rPr>
                        <a:t>t</a:t>
                      </a:r>
                      <a:endParaRPr lang="de-AT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196482"/>
                  </a:ext>
                </a:extLst>
              </a:tr>
              <a:tr h="90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flieg</a:t>
                      </a:r>
                      <a:r>
                        <a:rPr lang="de-AT" sz="1600" b="0" u="none" dirty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endParaRPr lang="de-AT" sz="16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1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flog</a:t>
                      </a:r>
                      <a:endParaRPr lang="de-AT" sz="1600" b="1" u="non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600" b="0" u="none" dirty="0">
                          <a:effectLst/>
                        </a:rPr>
                        <a:t>ge</a:t>
                      </a:r>
                      <a:r>
                        <a:rPr lang="de-AT" sz="1600" b="1" u="non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flog</a:t>
                      </a:r>
                      <a:r>
                        <a:rPr lang="de-AT" sz="1600" b="0" u="none" dirty="0">
                          <a:effectLst/>
                        </a:rPr>
                        <a:t>en</a:t>
                      </a:r>
                      <a:endParaRPr lang="de-AT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2744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10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Breitbild</PresentationFormat>
  <Paragraphs>151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Franklin Gothic Heavy</vt:lpstr>
      <vt:lpstr>Segoe UI Emoji</vt:lpstr>
      <vt:lpstr>Times New Roman</vt:lpstr>
      <vt:lpstr>Office</vt:lpstr>
      <vt:lpstr>DAS VERB</vt:lpstr>
      <vt:lpstr>PowerPoint-Präsentation</vt:lpstr>
      <vt:lpstr>Allgemeines</vt:lpstr>
      <vt:lpstr>Allgemeines</vt:lpstr>
      <vt:lpstr>Arten von Verben</vt:lpstr>
      <vt:lpstr>Finite &amp; infinite Verbformen</vt:lpstr>
      <vt:lpstr>Schwache Verben</vt:lpstr>
      <vt:lpstr>Starke Verben</vt:lpstr>
      <vt:lpstr>Gemischte Verben</vt:lpstr>
      <vt:lpstr>Trennbare &amp; untrennbare Verben</vt:lpstr>
      <vt:lpstr>Intransitive &amp; transitive Verben</vt:lpstr>
      <vt:lpstr>Zeiten</vt:lpstr>
      <vt:lpstr>Ablautpräsens</vt:lpstr>
      <vt:lpstr>Verbstellung</vt:lpstr>
      <vt:lpstr>Verbstellung</vt:lpstr>
      <vt:lpstr>Zusammenfassung</vt:lpstr>
      <vt:lpstr>Quellen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Lisney Fernando</dc:creator>
  <cp:lastModifiedBy>Natalino Mag. Neuwirth BA</cp:lastModifiedBy>
  <cp:revision>83</cp:revision>
  <dcterms:created xsi:type="dcterms:W3CDTF">2016-10-07T12:08:17Z</dcterms:created>
  <dcterms:modified xsi:type="dcterms:W3CDTF">2016-10-20T17:26:31Z</dcterms:modified>
</cp:coreProperties>
</file>